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93" r:id="rId4"/>
    <p:sldId id="294" r:id="rId5"/>
    <p:sldId id="296" r:id="rId6"/>
    <p:sldId id="271" r:id="rId7"/>
    <p:sldId id="272" r:id="rId8"/>
    <p:sldId id="273" r:id="rId9"/>
    <p:sldId id="274" r:id="rId10"/>
    <p:sldId id="275" r:id="rId11"/>
    <p:sldId id="276" r:id="rId12"/>
    <p:sldId id="277" r:id="rId13"/>
    <p:sldId id="278" r:id="rId14"/>
    <p:sldId id="279" r:id="rId15"/>
    <p:sldId id="280" r:id="rId16"/>
    <p:sldId id="295" r:id="rId17"/>
    <p:sldId id="283" r:id="rId18"/>
    <p:sldId id="284" r:id="rId19"/>
    <p:sldId id="285" r:id="rId20"/>
    <p:sldId id="286" r:id="rId21"/>
    <p:sldId id="287" r:id="rId22"/>
    <p:sldId id="288" r:id="rId23"/>
    <p:sldId id="289" r:id="rId24"/>
    <p:sldId id="290" r:id="rId25"/>
    <p:sldId id="291" r:id="rId26"/>
    <p:sldId id="29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Nuni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533929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026e8273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026e8273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0" y="0"/>
            <a:ext cx="9144000" cy="5219700"/>
          </a:xfrm>
          <a:prstGeom prst="rect">
            <a:avLst/>
          </a:prstGeom>
          <a:noFill/>
          <a:ln>
            <a:noFill/>
          </a:ln>
        </p:spPr>
      </p:pic>
      <p:sp>
        <p:nvSpPr>
          <p:cNvPr id="129" name="Google Shape;129;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highlight>
                  <a:srgbClr val="000000"/>
                </a:highlight>
              </a:rPr>
              <a:t>StatsWrap</a:t>
            </a:r>
            <a:endParaRPr b="1" dirty="0">
              <a:solidFill>
                <a:srgbClr val="FFFFFF"/>
              </a:solidFill>
              <a:highlight>
                <a:srgbClr val="000000"/>
              </a:highlight>
            </a:endParaRPr>
          </a:p>
          <a:p>
            <a:pPr marL="0" lvl="0" indent="0" algn="ctr" rtl="0">
              <a:spcBef>
                <a:spcPts val="0"/>
              </a:spcBef>
              <a:spcAft>
                <a:spcPts val="0"/>
              </a:spcAft>
              <a:buNone/>
            </a:pPr>
            <a:r>
              <a:rPr lang="en" sz="1400" b="1" dirty="0">
                <a:solidFill>
                  <a:srgbClr val="FFFFFF"/>
                </a:solidFill>
                <a:highlight>
                  <a:srgbClr val="000000"/>
                </a:highlight>
              </a:rPr>
              <a:t> Make your workout work for you</a:t>
            </a:r>
            <a:endParaRPr sz="1400" b="1" dirty="0">
              <a:solidFill>
                <a:srgbClr val="FFFFFF"/>
              </a:solidFill>
              <a:highlight>
                <a:srgbClr val="000000"/>
              </a:highlight>
            </a:endParaRPr>
          </a:p>
        </p:txBody>
      </p:sp>
      <p:sp>
        <p:nvSpPr>
          <p:cNvPr id="130" name="Google Shape;130;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FFFF"/>
                </a:solidFill>
                <a:highlight>
                  <a:srgbClr val="000000"/>
                </a:highlight>
                <a:latin typeface="Nunito" panose="020B0604020202020204" charset="0"/>
              </a:rPr>
              <a:t>Alex Laughlin &amp; Tino Pimentel</a:t>
            </a:r>
            <a:endParaRPr b="1" dirty="0">
              <a:solidFill>
                <a:srgbClr val="FFFFFF"/>
              </a:solidFill>
              <a:highlight>
                <a:srgbClr val="000000"/>
              </a:highlight>
              <a:latin typeface="Nuni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87" y="1266022"/>
            <a:ext cx="5923625" cy="3695700"/>
          </a:xfrm>
          <a:prstGeom prst="rect">
            <a:avLst/>
          </a:prstGeom>
        </p:spPr>
      </p:pic>
      <p:sp>
        <p:nvSpPr>
          <p:cNvPr id="6" name="Rectangle 5"/>
          <p:cNvSpPr/>
          <p:nvPr/>
        </p:nvSpPr>
        <p:spPr>
          <a:xfrm>
            <a:off x="1188720" y="250359"/>
            <a:ext cx="7246620"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View your activity graphs at a glance to nail your workout goals</a:t>
            </a:r>
            <a:endParaRPr lang="en-US" dirty="0"/>
          </a:p>
        </p:txBody>
      </p:sp>
      <p:pic>
        <p:nvPicPr>
          <p:cNvPr id="3" name="Picture 2" descr="A screenshot of a cell phone&#10;&#10;Description automatically generated">
            <a:extLst>
              <a:ext uri="{FF2B5EF4-FFF2-40B4-BE49-F238E27FC236}">
                <a16:creationId xmlns:a16="http://schemas.microsoft.com/office/drawing/2014/main" id="{041AA6A9-0C2B-4BD6-A367-413A8266ABA8}"/>
              </a:ext>
            </a:extLst>
          </p:cNvPr>
          <p:cNvPicPr>
            <a:picLocks noChangeAspect="1"/>
          </p:cNvPicPr>
          <p:nvPr/>
        </p:nvPicPr>
        <p:blipFill>
          <a:blip r:embed="rId4"/>
          <a:stretch>
            <a:fillRect/>
          </a:stretch>
        </p:blipFill>
        <p:spPr>
          <a:xfrm>
            <a:off x="1610187" y="1266023"/>
            <a:ext cx="5923625" cy="3695700"/>
          </a:xfrm>
          <a:prstGeom prst="rect">
            <a:avLst/>
          </a:prstGeom>
          <a:ln w="38100">
            <a:solidFill>
              <a:srgbClr val="000000"/>
            </a:solidFill>
          </a:ln>
        </p:spPr>
      </p:pic>
    </p:spTree>
    <p:extLst>
      <p:ext uri="{BB962C8B-B14F-4D97-AF65-F5344CB8AC3E}">
        <p14:creationId xmlns:p14="http://schemas.microsoft.com/office/powerpoint/2010/main" val="38853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630680" y="1140589"/>
            <a:ext cx="5882640" cy="286232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StatsWrap is designed with workouts in mind. Are you hitting your mile pace? Have you taken enough steps today? Find out in seconds with StatsWrap’s live activity graphs.</a:t>
            </a:r>
            <a:endParaRPr lang="en-US" dirty="0"/>
          </a:p>
        </p:txBody>
      </p:sp>
    </p:spTree>
    <p:extLst>
      <p:ext uri="{BB962C8B-B14F-4D97-AF65-F5344CB8AC3E}">
        <p14:creationId xmlns:p14="http://schemas.microsoft.com/office/powerpoint/2010/main" val="227179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834"/>
            <a:ext cx="9144000" cy="51743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66" y="1203005"/>
            <a:ext cx="6209968" cy="3746085"/>
          </a:xfrm>
          <a:prstGeom prst="rect">
            <a:avLst/>
          </a:prstGeom>
        </p:spPr>
      </p:pic>
      <p:sp>
        <p:nvSpPr>
          <p:cNvPr id="6" name="Rectangle 5"/>
          <p:cNvSpPr/>
          <p:nvPr/>
        </p:nvSpPr>
        <p:spPr>
          <a:xfrm>
            <a:off x="485030" y="72534"/>
            <a:ext cx="7863839"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Stride towards excellence with StatsWrap’s goal setting feature</a:t>
            </a:r>
            <a:endParaRPr lang="en-US" dirty="0"/>
          </a:p>
        </p:txBody>
      </p:sp>
      <p:pic>
        <p:nvPicPr>
          <p:cNvPr id="8" name="Picture 7" descr="A close up of a piece of paper&#10;&#10;Description automatically generated">
            <a:extLst>
              <a:ext uri="{FF2B5EF4-FFF2-40B4-BE49-F238E27FC236}">
                <a16:creationId xmlns:a16="http://schemas.microsoft.com/office/drawing/2014/main" id="{05EC2328-71E5-4E09-A8A6-237A01C43F9D}"/>
              </a:ext>
            </a:extLst>
          </p:cNvPr>
          <p:cNvPicPr>
            <a:picLocks noChangeAspect="1"/>
          </p:cNvPicPr>
          <p:nvPr/>
        </p:nvPicPr>
        <p:blipFill>
          <a:blip r:embed="rId4"/>
          <a:stretch>
            <a:fillRect/>
          </a:stretch>
        </p:blipFill>
        <p:spPr>
          <a:xfrm>
            <a:off x="1296453" y="1203005"/>
            <a:ext cx="6225481" cy="3746085"/>
          </a:xfrm>
          <a:prstGeom prst="rect">
            <a:avLst/>
          </a:prstGeom>
          <a:ln w="38100">
            <a:solidFill>
              <a:srgbClr val="000000"/>
            </a:solidFill>
          </a:ln>
        </p:spPr>
      </p:pic>
    </p:spTree>
    <p:extLst>
      <p:ext uri="{BB962C8B-B14F-4D97-AF65-F5344CB8AC3E}">
        <p14:creationId xmlns:p14="http://schemas.microsoft.com/office/powerpoint/2010/main" val="301517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573530" y="1140589"/>
            <a:ext cx="5996940" cy="286232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If your goals are becoming too easy, dream bigger with StatsWrap! Set a new activity goal in any category with StatsWrap’s new goal setting feature.</a:t>
            </a:r>
            <a:endParaRPr lang="en-US" dirty="0"/>
          </a:p>
        </p:txBody>
      </p:sp>
    </p:spTree>
    <p:extLst>
      <p:ext uri="{BB962C8B-B14F-4D97-AF65-F5344CB8AC3E}">
        <p14:creationId xmlns:p14="http://schemas.microsoft.com/office/powerpoint/2010/main" val="379497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607820" y="89304"/>
            <a:ext cx="5928360" cy="1015663"/>
          </a:xfrm>
          <a:prstGeom prst="rect">
            <a:avLst/>
          </a:prstGeom>
        </p:spPr>
        <p:txBody>
          <a:bodyPr wrap="square">
            <a:spAutoFit/>
          </a:bodyPr>
          <a:lstStyle/>
          <a:p>
            <a:pPr lvl="0" algn="ctr"/>
            <a:r>
              <a:rPr lang="en" sz="3000" b="1" u="sng" dirty="0">
                <a:solidFill>
                  <a:srgbClr val="FFFFFF"/>
                </a:solidFill>
                <a:highlight>
                  <a:srgbClr val="000000"/>
                </a:highlight>
                <a:latin typeface="Nunito"/>
                <a:sym typeface="Nunito"/>
              </a:rPr>
              <a:t>Track customized statistics easily with StatsWrap!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95" y="1253734"/>
            <a:ext cx="5660610" cy="37042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D5E371-8AB9-4A37-81E8-374DF0DD6674}"/>
              </a:ext>
            </a:extLst>
          </p:cNvPr>
          <p:cNvPicPr>
            <a:picLocks noChangeAspect="1"/>
          </p:cNvPicPr>
          <p:nvPr/>
        </p:nvPicPr>
        <p:blipFill>
          <a:blip r:embed="rId4"/>
          <a:stretch>
            <a:fillRect/>
          </a:stretch>
        </p:blipFill>
        <p:spPr>
          <a:xfrm>
            <a:off x="1741696" y="1253734"/>
            <a:ext cx="5660610" cy="3704224"/>
          </a:xfrm>
          <a:prstGeom prst="rect">
            <a:avLst/>
          </a:prstGeom>
          <a:ln w="38100">
            <a:solidFill>
              <a:srgbClr val="000000"/>
            </a:solidFill>
          </a:ln>
        </p:spPr>
      </p:pic>
    </p:spTree>
    <p:extLst>
      <p:ext uri="{BB962C8B-B14F-4D97-AF65-F5344CB8AC3E}">
        <p14:creationId xmlns:p14="http://schemas.microsoft.com/office/powerpoint/2010/main" val="261039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749287" y="678924"/>
            <a:ext cx="5621572" cy="3785652"/>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With the power of StatsWrap at your fingertips, you can track anything you’d like! Enter your weight, calories consumed, mood, or anything else that affects your workout to maximize your performance.</a:t>
            </a:r>
            <a:endParaRPr lang="en-US" dirty="0"/>
          </a:p>
        </p:txBody>
      </p:sp>
    </p:spTree>
    <p:extLst>
      <p:ext uri="{BB962C8B-B14F-4D97-AF65-F5344CB8AC3E}">
        <p14:creationId xmlns:p14="http://schemas.microsoft.com/office/powerpoint/2010/main" val="2432908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8723-4C35-45AC-9165-312F8E79BD3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4C2950A-42D5-4760-91A9-E3F884054C8C}"/>
              </a:ext>
            </a:extLst>
          </p:cNvPr>
          <p:cNvSpPr>
            <a:spLocks noGrp="1"/>
          </p:cNvSpPr>
          <p:nvPr>
            <p:ph type="body" idx="1"/>
          </p:nvPr>
        </p:nvSpPr>
        <p:spPr/>
        <p:txBody>
          <a:bodyPr/>
          <a:lstStyle/>
          <a:p>
            <a:endParaRPr lang="en-US"/>
          </a:p>
        </p:txBody>
      </p:sp>
      <p:pic>
        <p:nvPicPr>
          <p:cNvPr id="7" name="Picture 6" descr="A picture containing indoor, table, sitting, computer&#10;&#10;Description automatically generated">
            <a:extLst>
              <a:ext uri="{FF2B5EF4-FFF2-40B4-BE49-F238E27FC236}">
                <a16:creationId xmlns:a16="http://schemas.microsoft.com/office/drawing/2014/main" id="{949837D4-AE8D-4AB2-A99F-DE448F128B5A}"/>
              </a:ext>
            </a:extLst>
          </p:cNvPr>
          <p:cNvPicPr>
            <a:picLocks noChangeAspect="1"/>
          </p:cNvPicPr>
          <p:nvPr/>
        </p:nvPicPr>
        <p:blipFill>
          <a:blip r:embed="rId2"/>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64DF30A7-FD83-4856-920B-4C1861791EE6}"/>
              </a:ext>
            </a:extLst>
          </p:cNvPr>
          <p:cNvSpPr txBox="1"/>
          <p:nvPr/>
        </p:nvSpPr>
        <p:spPr>
          <a:xfrm>
            <a:off x="1877568" y="585216"/>
            <a:ext cx="5327904" cy="553998"/>
          </a:xfrm>
          <a:prstGeom prst="rect">
            <a:avLst/>
          </a:prstGeom>
          <a:noFill/>
        </p:spPr>
        <p:txBody>
          <a:bodyPr wrap="square" rtlCol="0">
            <a:spAutoFit/>
          </a:bodyPr>
          <a:lstStyle/>
          <a:p>
            <a:pPr algn="ctr"/>
            <a:r>
              <a:rPr lang="en-US" sz="3000" b="1" u="sng" dirty="0">
                <a:solidFill>
                  <a:schemeClr val="tx1"/>
                </a:solidFill>
                <a:highlight>
                  <a:srgbClr val="000000"/>
                </a:highlight>
                <a:latin typeface="Nunito" panose="020B0604020202020204" charset="0"/>
              </a:rPr>
              <a:t>Analysis</a:t>
            </a:r>
          </a:p>
        </p:txBody>
      </p:sp>
      <p:sp>
        <p:nvSpPr>
          <p:cNvPr id="9" name="TextBox 8">
            <a:extLst>
              <a:ext uri="{FF2B5EF4-FFF2-40B4-BE49-F238E27FC236}">
                <a16:creationId xmlns:a16="http://schemas.microsoft.com/office/drawing/2014/main" id="{39C19820-545E-4DAB-A8D7-1D1DA3A483A4}"/>
              </a:ext>
            </a:extLst>
          </p:cNvPr>
          <p:cNvSpPr txBox="1"/>
          <p:nvPr/>
        </p:nvSpPr>
        <p:spPr>
          <a:xfrm>
            <a:off x="914400" y="1629675"/>
            <a:ext cx="7620000" cy="3170099"/>
          </a:xfrm>
          <a:prstGeom prst="rect">
            <a:avLst/>
          </a:prstGeom>
          <a:noFill/>
        </p:spPr>
        <p:txBody>
          <a:bodyPr wrap="square" rtlCol="0">
            <a:spAutoFit/>
          </a:bodyPr>
          <a:lstStyle/>
          <a:p>
            <a:r>
              <a:rPr lang="en-US" sz="2000" dirty="0">
                <a:solidFill>
                  <a:schemeClr val="tx1"/>
                </a:solidFill>
                <a:highlight>
                  <a:srgbClr val="000000"/>
                </a:highlight>
                <a:latin typeface="Nunito" panose="020B0604020202020204" charset="0"/>
              </a:rPr>
              <a:t>When we began this project our goal was to create an activity tracker better than Fitbit. That may have been a tad ambitious. Nevertheless, </a:t>
            </a:r>
            <a:r>
              <a:rPr lang="en-US" sz="2000" dirty="0" err="1">
                <a:solidFill>
                  <a:schemeClr val="tx1"/>
                </a:solidFill>
                <a:highlight>
                  <a:srgbClr val="000000"/>
                </a:highlight>
                <a:latin typeface="Nunito" panose="020B0604020202020204" charset="0"/>
              </a:rPr>
              <a:t>StatsWrap</a:t>
            </a:r>
            <a:r>
              <a:rPr lang="en-US" sz="2000" dirty="0">
                <a:solidFill>
                  <a:schemeClr val="tx1"/>
                </a:solidFill>
                <a:highlight>
                  <a:srgbClr val="000000"/>
                </a:highlight>
                <a:latin typeface="Nunito" panose="020B0604020202020204" charset="0"/>
              </a:rPr>
              <a:t> came together well. In our very biased opinions, </a:t>
            </a:r>
            <a:r>
              <a:rPr lang="en-US" sz="2000" dirty="0" err="1">
                <a:solidFill>
                  <a:schemeClr val="tx1"/>
                </a:solidFill>
                <a:highlight>
                  <a:srgbClr val="000000"/>
                </a:highlight>
                <a:latin typeface="Nunito" panose="020B0604020202020204" charset="0"/>
              </a:rPr>
              <a:t>StatsWrap</a:t>
            </a:r>
            <a:r>
              <a:rPr lang="en-US" sz="2000" dirty="0">
                <a:solidFill>
                  <a:schemeClr val="tx1"/>
                </a:solidFill>
                <a:highlight>
                  <a:srgbClr val="000000"/>
                </a:highlight>
                <a:latin typeface="Nunito" panose="020B0604020202020204" charset="0"/>
              </a:rPr>
              <a:t> has some aspects that are better than competitors. The ease of use, instant readability, and security features are the greatest features of </a:t>
            </a:r>
            <a:r>
              <a:rPr lang="en-US" sz="2000" dirty="0" err="1">
                <a:solidFill>
                  <a:schemeClr val="tx1"/>
                </a:solidFill>
                <a:highlight>
                  <a:srgbClr val="000000"/>
                </a:highlight>
                <a:latin typeface="Nunito" panose="020B0604020202020204" charset="0"/>
              </a:rPr>
              <a:t>StatsWrap</a:t>
            </a:r>
            <a:r>
              <a:rPr lang="en-US" sz="2000" dirty="0">
                <a:solidFill>
                  <a:schemeClr val="tx1"/>
                </a:solidFill>
                <a:highlight>
                  <a:srgbClr val="000000"/>
                </a:highlight>
                <a:latin typeface="Nunito" panose="020B0604020202020204" charset="0"/>
              </a:rPr>
              <a:t>. It’s minimalistic input/output options remove the fear of sensitive data loss through Bluetooth or Wi-Fi. The live graphs function well to guide a workout. While it may have the most bells and whistles, </a:t>
            </a:r>
            <a:r>
              <a:rPr lang="en-US" sz="2000" dirty="0" err="1">
                <a:solidFill>
                  <a:schemeClr val="tx1"/>
                </a:solidFill>
                <a:highlight>
                  <a:srgbClr val="000000"/>
                </a:highlight>
                <a:latin typeface="Nunito" panose="020B0604020202020204" charset="0"/>
              </a:rPr>
              <a:t>StatsWrap</a:t>
            </a:r>
            <a:r>
              <a:rPr lang="en-US" sz="2000" dirty="0">
                <a:solidFill>
                  <a:schemeClr val="tx1"/>
                </a:solidFill>
                <a:highlight>
                  <a:srgbClr val="000000"/>
                </a:highlight>
                <a:latin typeface="Nunito" panose="020B0604020202020204" charset="0"/>
              </a:rPr>
              <a:t> is a must-have this holiday season.</a:t>
            </a:r>
          </a:p>
        </p:txBody>
      </p:sp>
    </p:spTree>
    <p:extLst>
      <p:ext uri="{BB962C8B-B14F-4D97-AF65-F5344CB8AC3E}">
        <p14:creationId xmlns:p14="http://schemas.microsoft.com/office/powerpoint/2010/main" val="861945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2286000" y="2125474"/>
            <a:ext cx="4572000" cy="892552"/>
          </a:xfrm>
          <a:prstGeom prst="rect">
            <a:avLst/>
          </a:prstGeom>
        </p:spPr>
        <p:txBody>
          <a:bodyPr>
            <a:spAutoFit/>
          </a:bodyPr>
          <a:lstStyle/>
          <a:p>
            <a:pPr lvl="0" algn="ctr">
              <a:buClr>
                <a:srgbClr val="AF7B51"/>
              </a:buClr>
              <a:buSzPts val="3800"/>
            </a:pPr>
            <a:r>
              <a:rPr lang="en-US" sz="3800" b="1" dirty="0">
                <a:solidFill>
                  <a:srgbClr val="FFFFFF"/>
                </a:solidFill>
                <a:highlight>
                  <a:srgbClr val="000000"/>
                </a:highlight>
                <a:latin typeface="Nunito"/>
                <a:sym typeface="Nunito"/>
              </a:rPr>
              <a:t>StatsWrap</a:t>
            </a:r>
          </a:p>
          <a:p>
            <a:pPr lvl="0" algn="ctr">
              <a:buClr>
                <a:srgbClr val="AF7B51"/>
              </a:buClr>
              <a:buSzPts val="3800"/>
            </a:pPr>
            <a:r>
              <a:rPr lang="en-US" b="1" dirty="0">
                <a:solidFill>
                  <a:srgbClr val="FFFFFF"/>
                </a:solidFill>
                <a:highlight>
                  <a:srgbClr val="000000"/>
                </a:highlight>
                <a:latin typeface="Nunito"/>
                <a:sym typeface="Nunito"/>
              </a:rPr>
              <a:t> Make your workout work for you</a:t>
            </a:r>
            <a:endParaRPr lang="en-US" dirty="0"/>
          </a:p>
        </p:txBody>
      </p:sp>
    </p:spTree>
    <p:extLst>
      <p:ext uri="{BB962C8B-B14F-4D97-AF65-F5344CB8AC3E}">
        <p14:creationId xmlns:p14="http://schemas.microsoft.com/office/powerpoint/2010/main" val="3381193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2197-1391-41D6-BCA6-3E06CAC81DE2}"/>
              </a:ext>
            </a:extLst>
          </p:cNvPr>
          <p:cNvSpPr>
            <a:spLocks noGrp="1"/>
          </p:cNvSpPr>
          <p:nvPr>
            <p:ph type="title"/>
          </p:nvPr>
        </p:nvSpPr>
        <p:spPr>
          <a:xfrm>
            <a:off x="819150" y="400469"/>
            <a:ext cx="7505700" cy="954600"/>
          </a:xfrm>
        </p:spPr>
        <p:txBody>
          <a:bodyPr/>
          <a:lstStyle/>
          <a:p>
            <a:pPr algn="ctr"/>
            <a:r>
              <a:rPr lang="en-US" dirty="0"/>
              <a:t>Main Menu</a:t>
            </a:r>
          </a:p>
        </p:txBody>
      </p:sp>
      <p:pic>
        <p:nvPicPr>
          <p:cNvPr id="7" name="Picture 6">
            <a:extLst>
              <a:ext uri="{FF2B5EF4-FFF2-40B4-BE49-F238E27FC236}">
                <a16:creationId xmlns:a16="http://schemas.microsoft.com/office/drawing/2014/main" id="{D5C00A1B-4259-4895-88EE-405FCECEA967}"/>
              </a:ext>
            </a:extLst>
          </p:cNvPr>
          <p:cNvPicPr>
            <a:picLocks noChangeAspect="1"/>
          </p:cNvPicPr>
          <p:nvPr/>
        </p:nvPicPr>
        <p:blipFill>
          <a:blip r:embed="rId2"/>
          <a:stretch>
            <a:fillRect/>
          </a:stretch>
        </p:blipFill>
        <p:spPr>
          <a:xfrm>
            <a:off x="2381250" y="1132831"/>
            <a:ext cx="4381500" cy="3495675"/>
          </a:xfrm>
          <a:prstGeom prst="rect">
            <a:avLst/>
          </a:prstGeom>
        </p:spPr>
      </p:pic>
    </p:spTree>
    <p:extLst>
      <p:ext uri="{BB962C8B-B14F-4D97-AF65-F5344CB8AC3E}">
        <p14:creationId xmlns:p14="http://schemas.microsoft.com/office/powerpoint/2010/main" val="2053874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98D-3B4E-4D00-BFD8-91C294AFFF75}"/>
              </a:ext>
            </a:extLst>
          </p:cNvPr>
          <p:cNvSpPr>
            <a:spLocks noGrp="1"/>
          </p:cNvSpPr>
          <p:nvPr>
            <p:ph type="title"/>
          </p:nvPr>
        </p:nvSpPr>
        <p:spPr>
          <a:xfrm>
            <a:off x="819149" y="227475"/>
            <a:ext cx="7505700" cy="954600"/>
          </a:xfrm>
        </p:spPr>
        <p:txBody>
          <a:bodyPr/>
          <a:lstStyle/>
          <a:p>
            <a:pPr algn="ctr"/>
            <a:r>
              <a:rPr lang="en-US" dirty="0"/>
              <a:t>Live Graph</a:t>
            </a:r>
          </a:p>
        </p:txBody>
      </p:sp>
      <p:sp>
        <p:nvSpPr>
          <p:cNvPr id="3" name="Text Placeholder 2">
            <a:extLst>
              <a:ext uri="{FF2B5EF4-FFF2-40B4-BE49-F238E27FC236}">
                <a16:creationId xmlns:a16="http://schemas.microsoft.com/office/drawing/2014/main" id="{13973418-263B-43C2-8933-6DB2A8A6B58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8A0FEFF-503F-4E6F-80F3-FDCDA2E7476D}"/>
              </a:ext>
            </a:extLst>
          </p:cNvPr>
          <p:cNvPicPr>
            <a:picLocks noChangeAspect="1"/>
          </p:cNvPicPr>
          <p:nvPr/>
        </p:nvPicPr>
        <p:blipFill>
          <a:blip r:embed="rId2"/>
          <a:stretch>
            <a:fillRect/>
          </a:stretch>
        </p:blipFill>
        <p:spPr>
          <a:xfrm>
            <a:off x="1766887" y="845600"/>
            <a:ext cx="5610225" cy="4286250"/>
          </a:xfrm>
          <a:prstGeom prst="rect">
            <a:avLst/>
          </a:prstGeom>
        </p:spPr>
      </p:pic>
    </p:spTree>
    <p:extLst>
      <p:ext uri="{BB962C8B-B14F-4D97-AF65-F5344CB8AC3E}">
        <p14:creationId xmlns:p14="http://schemas.microsoft.com/office/powerpoint/2010/main" val="176456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0" y="0"/>
            <a:ext cx="9144000" cy="5143501"/>
          </a:xfrm>
          <a:prstGeom prst="rect">
            <a:avLst/>
          </a:prstGeom>
          <a:noFill/>
          <a:ln>
            <a:noFill/>
          </a:ln>
        </p:spPr>
      </p:pic>
      <p:sp>
        <p:nvSpPr>
          <p:cNvPr id="136" name="Google Shape;136;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FFFFF"/>
                </a:solidFill>
                <a:highlight>
                  <a:srgbClr val="000000"/>
                </a:highlight>
              </a:rPr>
              <a:t>Our Vision</a:t>
            </a:r>
            <a:endParaRPr b="1" u="sng" dirty="0">
              <a:solidFill>
                <a:srgbClr val="FFFFFF"/>
              </a:solidFill>
              <a:highlight>
                <a:srgbClr val="000000"/>
              </a:highlight>
            </a:endParaRPr>
          </a:p>
        </p:txBody>
      </p:sp>
      <p:sp>
        <p:nvSpPr>
          <p:cNvPr id="137" name="Google Shape;137;p14"/>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457200" lvl="0" indent="457200" algn="l" rtl="0">
              <a:spcBef>
                <a:spcPts val="1200"/>
              </a:spcBef>
              <a:spcAft>
                <a:spcPts val="0"/>
              </a:spcAft>
              <a:buNone/>
            </a:pPr>
            <a:r>
              <a:rPr lang="en" sz="2000" b="1" dirty="0">
                <a:solidFill>
                  <a:srgbClr val="FFFFFF"/>
                </a:solidFill>
                <a:highlight>
                  <a:srgbClr val="000000"/>
                </a:highlight>
                <a:latin typeface="Nunito"/>
                <a:ea typeface="Nunito"/>
                <a:cs typeface="Nunito"/>
                <a:sym typeface="Nunito"/>
              </a:rPr>
              <a:t>For a fitness enthusiast that likes to know every intimate detail of their workout, StatsWrap is an activity tracker that records and graphs all of one’s fitness data in real time. This allows athletes to customize their workouts with incredible accuracy. Unlike competitors, StatsWrap focuses on keeping your data secure and presenting high fidelity information in a concise live graph.</a:t>
            </a:r>
            <a:endParaRPr sz="2000" b="1" dirty="0">
              <a:solidFill>
                <a:srgbClr val="FFFFFF"/>
              </a:solidFill>
              <a:highlight>
                <a:srgbClr val="000000"/>
              </a:highlight>
              <a:latin typeface="Nunito"/>
              <a:ea typeface="Nunito"/>
              <a:cs typeface="Nunito"/>
              <a:sym typeface="Nunito"/>
            </a:endParaRPr>
          </a:p>
          <a:p>
            <a:pPr marL="457200" lvl="0" indent="0" algn="l" rtl="0">
              <a:spcBef>
                <a:spcPts val="12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7EAC-8FBE-4554-82C3-D9E127FB8593}"/>
              </a:ext>
            </a:extLst>
          </p:cNvPr>
          <p:cNvSpPr>
            <a:spLocks noGrp="1"/>
          </p:cNvSpPr>
          <p:nvPr>
            <p:ph type="title"/>
          </p:nvPr>
        </p:nvSpPr>
        <p:spPr/>
        <p:txBody>
          <a:bodyPr/>
          <a:lstStyle/>
          <a:p>
            <a:pPr algn="ctr"/>
            <a:r>
              <a:rPr lang="en-US" dirty="0"/>
              <a:t>New Session</a:t>
            </a:r>
          </a:p>
        </p:txBody>
      </p:sp>
      <p:pic>
        <p:nvPicPr>
          <p:cNvPr id="5" name="Picture 4">
            <a:extLst>
              <a:ext uri="{FF2B5EF4-FFF2-40B4-BE49-F238E27FC236}">
                <a16:creationId xmlns:a16="http://schemas.microsoft.com/office/drawing/2014/main" id="{8DA667ED-99DA-4725-8155-75DC183F0AA7}"/>
              </a:ext>
            </a:extLst>
          </p:cNvPr>
          <p:cNvPicPr>
            <a:picLocks noChangeAspect="1"/>
          </p:cNvPicPr>
          <p:nvPr/>
        </p:nvPicPr>
        <p:blipFill>
          <a:blip r:embed="rId2"/>
          <a:stretch>
            <a:fillRect/>
          </a:stretch>
        </p:blipFill>
        <p:spPr>
          <a:xfrm>
            <a:off x="2943225" y="1990725"/>
            <a:ext cx="3257550" cy="2105025"/>
          </a:xfrm>
          <a:prstGeom prst="rect">
            <a:avLst/>
          </a:prstGeom>
        </p:spPr>
      </p:pic>
    </p:spTree>
    <p:extLst>
      <p:ext uri="{BB962C8B-B14F-4D97-AF65-F5344CB8AC3E}">
        <p14:creationId xmlns:p14="http://schemas.microsoft.com/office/powerpoint/2010/main" val="286112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6D95-C8B5-4D0C-8F7A-625AB2A5EBB1}"/>
              </a:ext>
            </a:extLst>
          </p:cNvPr>
          <p:cNvSpPr>
            <a:spLocks noGrp="1"/>
          </p:cNvSpPr>
          <p:nvPr>
            <p:ph type="title"/>
          </p:nvPr>
        </p:nvSpPr>
        <p:spPr/>
        <p:txBody>
          <a:bodyPr/>
          <a:lstStyle/>
          <a:p>
            <a:pPr algn="ctr"/>
            <a:r>
              <a:rPr lang="en-US" dirty="0"/>
              <a:t>Set New Goal</a:t>
            </a:r>
          </a:p>
        </p:txBody>
      </p:sp>
      <p:sp>
        <p:nvSpPr>
          <p:cNvPr id="3" name="Text Placeholder 2">
            <a:extLst>
              <a:ext uri="{FF2B5EF4-FFF2-40B4-BE49-F238E27FC236}">
                <a16:creationId xmlns:a16="http://schemas.microsoft.com/office/drawing/2014/main" id="{B4335352-D4C9-48A9-AA2B-69D1547A3CA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6B25B61-9EE9-4488-B2B5-308982C171B6}"/>
              </a:ext>
            </a:extLst>
          </p:cNvPr>
          <p:cNvPicPr>
            <a:picLocks noChangeAspect="1"/>
          </p:cNvPicPr>
          <p:nvPr/>
        </p:nvPicPr>
        <p:blipFill>
          <a:blip r:embed="rId2"/>
          <a:stretch>
            <a:fillRect/>
          </a:stretch>
        </p:blipFill>
        <p:spPr>
          <a:xfrm>
            <a:off x="2743200" y="1514512"/>
            <a:ext cx="3657600" cy="3400425"/>
          </a:xfrm>
          <a:prstGeom prst="rect">
            <a:avLst/>
          </a:prstGeom>
        </p:spPr>
      </p:pic>
    </p:spTree>
    <p:extLst>
      <p:ext uri="{BB962C8B-B14F-4D97-AF65-F5344CB8AC3E}">
        <p14:creationId xmlns:p14="http://schemas.microsoft.com/office/powerpoint/2010/main" val="1748753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C8DD-31AD-40AD-B237-3329C0C285A8}"/>
              </a:ext>
            </a:extLst>
          </p:cNvPr>
          <p:cNvSpPr>
            <a:spLocks noGrp="1"/>
          </p:cNvSpPr>
          <p:nvPr>
            <p:ph type="title"/>
          </p:nvPr>
        </p:nvSpPr>
        <p:spPr/>
        <p:txBody>
          <a:bodyPr/>
          <a:lstStyle/>
          <a:p>
            <a:pPr algn="ctr"/>
            <a:r>
              <a:rPr lang="en-US" dirty="0"/>
              <a:t>Input Data</a:t>
            </a:r>
          </a:p>
        </p:txBody>
      </p:sp>
      <p:sp>
        <p:nvSpPr>
          <p:cNvPr id="3" name="Text Placeholder 2">
            <a:extLst>
              <a:ext uri="{FF2B5EF4-FFF2-40B4-BE49-F238E27FC236}">
                <a16:creationId xmlns:a16="http://schemas.microsoft.com/office/drawing/2014/main" id="{3677CC82-B95E-465D-910D-5EC679E7E7F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7314EFB-5A93-4AE7-8E16-6B69D8FF4236}"/>
              </a:ext>
            </a:extLst>
          </p:cNvPr>
          <p:cNvPicPr>
            <a:picLocks noChangeAspect="1"/>
          </p:cNvPicPr>
          <p:nvPr/>
        </p:nvPicPr>
        <p:blipFill>
          <a:blip r:embed="rId2"/>
          <a:stretch>
            <a:fillRect/>
          </a:stretch>
        </p:blipFill>
        <p:spPr>
          <a:xfrm>
            <a:off x="3033712" y="1738350"/>
            <a:ext cx="3076575" cy="2952750"/>
          </a:xfrm>
          <a:prstGeom prst="rect">
            <a:avLst/>
          </a:prstGeom>
        </p:spPr>
      </p:pic>
    </p:spTree>
    <p:extLst>
      <p:ext uri="{BB962C8B-B14F-4D97-AF65-F5344CB8AC3E}">
        <p14:creationId xmlns:p14="http://schemas.microsoft.com/office/powerpoint/2010/main" val="35226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0978-E071-4E04-BB30-162C4D3E1D1B}"/>
              </a:ext>
            </a:extLst>
          </p:cNvPr>
          <p:cNvSpPr>
            <a:spLocks noGrp="1"/>
          </p:cNvSpPr>
          <p:nvPr>
            <p:ph type="title"/>
          </p:nvPr>
        </p:nvSpPr>
        <p:spPr/>
        <p:txBody>
          <a:bodyPr/>
          <a:lstStyle/>
          <a:p>
            <a:pPr algn="ctr"/>
            <a:r>
              <a:rPr lang="en-US" dirty="0"/>
              <a:t>View Data</a:t>
            </a:r>
          </a:p>
        </p:txBody>
      </p:sp>
      <p:pic>
        <p:nvPicPr>
          <p:cNvPr id="5" name="Picture 4">
            <a:extLst>
              <a:ext uri="{FF2B5EF4-FFF2-40B4-BE49-F238E27FC236}">
                <a16:creationId xmlns:a16="http://schemas.microsoft.com/office/drawing/2014/main" id="{9A4AC232-EE84-4128-89FD-25291B27E002}"/>
              </a:ext>
            </a:extLst>
          </p:cNvPr>
          <p:cNvPicPr>
            <a:picLocks noChangeAspect="1"/>
          </p:cNvPicPr>
          <p:nvPr/>
        </p:nvPicPr>
        <p:blipFill>
          <a:blip r:embed="rId2"/>
          <a:stretch>
            <a:fillRect/>
          </a:stretch>
        </p:blipFill>
        <p:spPr>
          <a:xfrm>
            <a:off x="3076575" y="1573170"/>
            <a:ext cx="2990850" cy="2343150"/>
          </a:xfrm>
          <a:prstGeom prst="rect">
            <a:avLst/>
          </a:prstGeom>
        </p:spPr>
      </p:pic>
    </p:spTree>
    <p:extLst>
      <p:ext uri="{BB962C8B-B14F-4D97-AF65-F5344CB8AC3E}">
        <p14:creationId xmlns:p14="http://schemas.microsoft.com/office/powerpoint/2010/main" val="216040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419F6-48E9-4A92-BC27-63641D6B0E20}"/>
              </a:ext>
            </a:extLst>
          </p:cNvPr>
          <p:cNvSpPr>
            <a:spLocks noGrp="1"/>
          </p:cNvSpPr>
          <p:nvPr>
            <p:ph type="title"/>
          </p:nvPr>
        </p:nvSpPr>
        <p:spPr/>
        <p:txBody>
          <a:bodyPr/>
          <a:lstStyle/>
          <a:p>
            <a:pPr algn="ctr"/>
            <a:r>
              <a:rPr lang="en-US" dirty="0"/>
              <a:t>Delete/Modify</a:t>
            </a:r>
          </a:p>
        </p:txBody>
      </p:sp>
      <p:pic>
        <p:nvPicPr>
          <p:cNvPr id="5" name="Picture 4">
            <a:extLst>
              <a:ext uri="{FF2B5EF4-FFF2-40B4-BE49-F238E27FC236}">
                <a16:creationId xmlns:a16="http://schemas.microsoft.com/office/drawing/2014/main" id="{E4914D36-5B31-4EFD-8DC1-15748FC27839}"/>
              </a:ext>
            </a:extLst>
          </p:cNvPr>
          <p:cNvPicPr>
            <a:picLocks noChangeAspect="1"/>
          </p:cNvPicPr>
          <p:nvPr/>
        </p:nvPicPr>
        <p:blipFill>
          <a:blip r:embed="rId2"/>
          <a:stretch>
            <a:fillRect/>
          </a:stretch>
        </p:blipFill>
        <p:spPr>
          <a:xfrm>
            <a:off x="3238500" y="1990725"/>
            <a:ext cx="2667000" cy="2647950"/>
          </a:xfrm>
          <a:prstGeom prst="rect">
            <a:avLst/>
          </a:prstGeom>
        </p:spPr>
      </p:pic>
    </p:spTree>
    <p:extLst>
      <p:ext uri="{BB962C8B-B14F-4D97-AF65-F5344CB8AC3E}">
        <p14:creationId xmlns:p14="http://schemas.microsoft.com/office/powerpoint/2010/main" val="231378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64AE-F644-4AEB-A95A-200E12CB6532}"/>
              </a:ext>
            </a:extLst>
          </p:cNvPr>
          <p:cNvSpPr>
            <a:spLocks noGrp="1"/>
          </p:cNvSpPr>
          <p:nvPr>
            <p:ph type="title"/>
          </p:nvPr>
        </p:nvSpPr>
        <p:spPr/>
        <p:txBody>
          <a:bodyPr/>
          <a:lstStyle/>
          <a:p>
            <a:r>
              <a:rPr lang="en-US" dirty="0"/>
              <a:t>Problems</a:t>
            </a:r>
          </a:p>
        </p:txBody>
      </p:sp>
      <p:sp>
        <p:nvSpPr>
          <p:cNvPr id="3" name="Text Placeholder 2">
            <a:extLst>
              <a:ext uri="{FF2B5EF4-FFF2-40B4-BE49-F238E27FC236}">
                <a16:creationId xmlns:a16="http://schemas.microsoft.com/office/drawing/2014/main" id="{C711D1DF-6672-4A6F-BAE5-2C3607BC08FF}"/>
              </a:ext>
            </a:extLst>
          </p:cNvPr>
          <p:cNvSpPr>
            <a:spLocks noGrp="1"/>
          </p:cNvSpPr>
          <p:nvPr>
            <p:ph type="body" idx="1"/>
          </p:nvPr>
        </p:nvSpPr>
        <p:spPr/>
        <p:txBody>
          <a:bodyPr/>
          <a:lstStyle/>
          <a:p>
            <a:r>
              <a:rPr lang="en-US" dirty="0"/>
              <a:t>When executing JavaFX code with FXML files included, Exception error continues. </a:t>
            </a:r>
          </a:p>
        </p:txBody>
      </p:sp>
      <p:pic>
        <p:nvPicPr>
          <p:cNvPr id="5" name="Picture 4">
            <a:extLst>
              <a:ext uri="{FF2B5EF4-FFF2-40B4-BE49-F238E27FC236}">
                <a16:creationId xmlns:a16="http://schemas.microsoft.com/office/drawing/2014/main" id="{BCE8E529-A24C-4402-8BCA-CE7F46B2CA14}"/>
              </a:ext>
            </a:extLst>
          </p:cNvPr>
          <p:cNvPicPr>
            <a:picLocks noChangeAspect="1"/>
          </p:cNvPicPr>
          <p:nvPr/>
        </p:nvPicPr>
        <p:blipFill>
          <a:blip r:embed="rId2"/>
          <a:stretch>
            <a:fillRect/>
          </a:stretch>
        </p:blipFill>
        <p:spPr>
          <a:xfrm>
            <a:off x="630193" y="2431682"/>
            <a:ext cx="8217243" cy="2516777"/>
          </a:xfrm>
          <a:prstGeom prst="rect">
            <a:avLst/>
          </a:prstGeom>
        </p:spPr>
      </p:pic>
    </p:spTree>
    <p:extLst>
      <p:ext uri="{BB962C8B-B14F-4D97-AF65-F5344CB8AC3E}">
        <p14:creationId xmlns:p14="http://schemas.microsoft.com/office/powerpoint/2010/main" val="85477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8716-A064-4AAD-A1DD-A0D7DBAD3B85}"/>
              </a:ext>
            </a:extLst>
          </p:cNvPr>
          <p:cNvSpPr>
            <a:spLocks noGrp="1"/>
          </p:cNvSpPr>
          <p:nvPr>
            <p:ph type="title"/>
          </p:nvPr>
        </p:nvSpPr>
        <p:spPr/>
        <p:txBody>
          <a:bodyPr/>
          <a:lstStyle/>
          <a:p>
            <a:r>
              <a:rPr lang="en-US" dirty="0"/>
              <a:t>Looking Forward</a:t>
            </a:r>
          </a:p>
        </p:txBody>
      </p:sp>
      <p:sp>
        <p:nvSpPr>
          <p:cNvPr id="3" name="Text Placeholder 2">
            <a:extLst>
              <a:ext uri="{FF2B5EF4-FFF2-40B4-BE49-F238E27FC236}">
                <a16:creationId xmlns:a16="http://schemas.microsoft.com/office/drawing/2014/main" id="{BACC3CDC-5D7E-4F5B-B40D-6FAC76528545}"/>
              </a:ext>
            </a:extLst>
          </p:cNvPr>
          <p:cNvSpPr>
            <a:spLocks noGrp="1"/>
          </p:cNvSpPr>
          <p:nvPr>
            <p:ph type="body" idx="1"/>
          </p:nvPr>
        </p:nvSpPr>
        <p:spPr/>
        <p:txBody>
          <a:bodyPr/>
          <a:lstStyle/>
          <a:p>
            <a:r>
              <a:rPr lang="en-US" dirty="0"/>
              <a:t>Complete transitions from buttons</a:t>
            </a:r>
          </a:p>
          <a:p>
            <a:pPr lvl="1"/>
            <a:r>
              <a:rPr lang="en-US" sz="1200" dirty="0"/>
              <a:t>Add Home and Back buttons for every screen. </a:t>
            </a:r>
          </a:p>
          <a:p>
            <a:r>
              <a:rPr lang="en-US" dirty="0"/>
              <a:t>Take input from text boxes on GUI</a:t>
            </a:r>
          </a:p>
          <a:p>
            <a:r>
              <a:rPr lang="en-US" dirty="0"/>
              <a:t>Finish implementing the rest of our classes / controllers. (ETA by November 14</a:t>
            </a:r>
            <a:r>
              <a:rPr lang="en-US" baseline="30000" dirty="0"/>
              <a:t>th</a:t>
            </a:r>
            <a:r>
              <a:rPr lang="en-US" dirty="0"/>
              <a:t>). </a:t>
            </a:r>
          </a:p>
        </p:txBody>
      </p:sp>
    </p:spTree>
    <p:extLst>
      <p:ext uri="{BB962C8B-B14F-4D97-AF65-F5344CB8AC3E}">
        <p14:creationId xmlns:p14="http://schemas.microsoft.com/office/powerpoint/2010/main" val="84070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40E4ABF-BD07-4328-B307-B9EE0F8F1143}"/>
              </a:ext>
            </a:extLst>
          </p:cNvPr>
          <p:cNvPicPr>
            <a:picLocks noChangeAspect="1"/>
          </p:cNvPicPr>
          <p:nvPr/>
        </p:nvPicPr>
        <p:blipFill>
          <a:blip r:embed="rId2"/>
          <a:stretch>
            <a:fillRect/>
          </a:stretch>
        </p:blipFill>
        <p:spPr>
          <a:xfrm>
            <a:off x="0" y="1"/>
            <a:ext cx="9144000" cy="5143499"/>
          </a:xfrm>
          <a:prstGeom prst="rect">
            <a:avLst/>
          </a:prstGeom>
        </p:spPr>
      </p:pic>
      <p:sp>
        <p:nvSpPr>
          <p:cNvPr id="2" name="Title 1">
            <a:extLst>
              <a:ext uri="{FF2B5EF4-FFF2-40B4-BE49-F238E27FC236}">
                <a16:creationId xmlns:a16="http://schemas.microsoft.com/office/drawing/2014/main" id="{519861E4-2B15-479D-B3B4-F5328CC09BF4}"/>
              </a:ext>
            </a:extLst>
          </p:cNvPr>
          <p:cNvSpPr>
            <a:spLocks noGrp="1"/>
          </p:cNvSpPr>
          <p:nvPr>
            <p:ph type="title"/>
          </p:nvPr>
        </p:nvSpPr>
        <p:spPr>
          <a:xfrm>
            <a:off x="2388448" y="419089"/>
            <a:ext cx="4367103" cy="571371"/>
          </a:xfrm>
          <a:noFill/>
        </p:spPr>
        <p:txBody>
          <a:bodyPr/>
          <a:lstStyle/>
          <a:p>
            <a:pPr algn="ctr"/>
            <a:r>
              <a:rPr lang="en-US" b="1" u="sng" dirty="0">
                <a:solidFill>
                  <a:schemeClr val="tx1"/>
                </a:solidFill>
                <a:highlight>
                  <a:srgbClr val="000000"/>
                </a:highlight>
              </a:rPr>
              <a:t>Software Requirements</a:t>
            </a:r>
          </a:p>
        </p:txBody>
      </p:sp>
      <p:sp>
        <p:nvSpPr>
          <p:cNvPr id="3" name="Text Placeholder 2">
            <a:extLst>
              <a:ext uri="{FF2B5EF4-FFF2-40B4-BE49-F238E27FC236}">
                <a16:creationId xmlns:a16="http://schemas.microsoft.com/office/drawing/2014/main" id="{03BC3A43-5BE7-4E20-B5DD-333FBBAA22C0}"/>
              </a:ext>
            </a:extLst>
          </p:cNvPr>
          <p:cNvSpPr>
            <a:spLocks noGrp="1"/>
          </p:cNvSpPr>
          <p:nvPr>
            <p:ph type="body" idx="1"/>
          </p:nvPr>
        </p:nvSpPr>
        <p:spPr>
          <a:noFill/>
        </p:spPr>
        <p:txBody>
          <a:bodyPr/>
          <a:lstStyle/>
          <a:p>
            <a:r>
              <a:rPr lang="en-US" sz="2000" dirty="0">
                <a:solidFill>
                  <a:schemeClr val="tx1"/>
                </a:solidFill>
                <a:highlight>
                  <a:srgbClr val="000000"/>
                </a:highlight>
                <a:latin typeface="Nunito" panose="020B0604020202020204" charset="0"/>
              </a:rPr>
              <a:t>Java 8.0 or newer</a:t>
            </a:r>
          </a:p>
          <a:p>
            <a:r>
              <a:rPr lang="en-US" sz="2000" dirty="0" err="1">
                <a:solidFill>
                  <a:schemeClr val="tx1"/>
                </a:solidFill>
                <a:highlight>
                  <a:srgbClr val="000000"/>
                </a:highlight>
                <a:latin typeface="Nunito" panose="020B0604020202020204" charset="0"/>
              </a:rPr>
              <a:t>Scenebuilder</a:t>
            </a:r>
            <a:endParaRPr lang="en-US" sz="2000" dirty="0">
              <a:solidFill>
                <a:schemeClr val="tx1"/>
              </a:solidFill>
              <a:highlight>
                <a:srgbClr val="000000"/>
              </a:highlight>
              <a:latin typeface="Nunito" panose="020B0604020202020204" charset="0"/>
            </a:endParaRPr>
          </a:p>
          <a:p>
            <a:r>
              <a:rPr lang="en-US" sz="2000" dirty="0">
                <a:solidFill>
                  <a:schemeClr val="tx1"/>
                </a:solidFill>
                <a:highlight>
                  <a:srgbClr val="000000"/>
                </a:highlight>
                <a:latin typeface="Nunito" panose="020B0604020202020204" charset="0"/>
              </a:rPr>
              <a:t>JavaFX</a:t>
            </a:r>
          </a:p>
          <a:p>
            <a:r>
              <a:rPr lang="en-US" sz="2000" dirty="0">
                <a:solidFill>
                  <a:schemeClr val="tx1"/>
                </a:solidFill>
                <a:highlight>
                  <a:srgbClr val="000000"/>
                </a:highlight>
                <a:latin typeface="Nunito" panose="020B0604020202020204" charset="0"/>
              </a:rPr>
              <a:t>Windows 7/10 or iOS or Linux 13.0</a:t>
            </a:r>
          </a:p>
          <a:p>
            <a:r>
              <a:rPr lang="en-US" sz="2000" dirty="0" err="1">
                <a:solidFill>
                  <a:schemeClr val="tx1"/>
                </a:solidFill>
                <a:highlight>
                  <a:srgbClr val="000000"/>
                </a:highlight>
                <a:latin typeface="Nunito" panose="020B0604020202020204" charset="0"/>
              </a:rPr>
              <a:t>Gadgetbridge</a:t>
            </a:r>
            <a:endParaRPr lang="en-US" sz="2000" dirty="0">
              <a:solidFill>
                <a:schemeClr val="tx1"/>
              </a:solidFill>
              <a:highlight>
                <a:srgbClr val="000000"/>
              </a:highlight>
              <a:latin typeface="Nunito" panose="020B0604020202020204" charset="0"/>
            </a:endParaRPr>
          </a:p>
          <a:p>
            <a:r>
              <a:rPr lang="en-US" sz="2000" dirty="0">
                <a:solidFill>
                  <a:schemeClr val="tx1"/>
                </a:solidFill>
                <a:highlight>
                  <a:srgbClr val="000000"/>
                </a:highlight>
                <a:latin typeface="Nunito" panose="020B0604020202020204" charset="0"/>
              </a:rPr>
              <a:t>PostgreSQL</a:t>
            </a:r>
          </a:p>
        </p:txBody>
      </p:sp>
    </p:spTree>
    <p:extLst>
      <p:ext uri="{BB962C8B-B14F-4D97-AF65-F5344CB8AC3E}">
        <p14:creationId xmlns:p14="http://schemas.microsoft.com/office/powerpoint/2010/main" val="349020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DBDA-5C73-47DF-88DC-F984784A9B4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197C4E-AB0E-4A26-AC0A-FFC33E549399}"/>
              </a:ext>
            </a:extLst>
          </p:cNvPr>
          <p:cNvSpPr>
            <a:spLocks noGrp="1"/>
          </p:cNvSpPr>
          <p:nvPr>
            <p:ph type="body" idx="1"/>
          </p:nvPr>
        </p:nvSpPr>
        <p:spPr/>
        <p:txBody>
          <a:bodyPr/>
          <a:lstStyle/>
          <a:p>
            <a:endParaRPr lang="en-US"/>
          </a:p>
        </p:txBody>
      </p:sp>
      <p:pic>
        <p:nvPicPr>
          <p:cNvPr id="5" name="Picture 4" descr="A circuit board&#10;&#10;Description automatically generated">
            <a:extLst>
              <a:ext uri="{FF2B5EF4-FFF2-40B4-BE49-F238E27FC236}">
                <a16:creationId xmlns:a16="http://schemas.microsoft.com/office/drawing/2014/main" id="{806E5DD9-1C4A-4C5D-ACF7-09ADB4AA6FA6}"/>
              </a:ext>
            </a:extLst>
          </p:cNvPr>
          <p:cNvPicPr>
            <a:picLocks noChangeAspect="1"/>
          </p:cNvPicPr>
          <p:nvPr/>
        </p:nvPicPr>
        <p:blipFill>
          <a:blip r:embed="rId2"/>
          <a:stretch>
            <a:fillRect/>
          </a:stretch>
        </p:blipFill>
        <p:spPr>
          <a:xfrm>
            <a:off x="-146904" y="0"/>
            <a:ext cx="9290904" cy="5143500"/>
          </a:xfrm>
          <a:prstGeom prst="rect">
            <a:avLst/>
          </a:prstGeom>
        </p:spPr>
      </p:pic>
      <p:sp>
        <p:nvSpPr>
          <p:cNvPr id="6" name="TextBox 5">
            <a:extLst>
              <a:ext uri="{FF2B5EF4-FFF2-40B4-BE49-F238E27FC236}">
                <a16:creationId xmlns:a16="http://schemas.microsoft.com/office/drawing/2014/main" id="{AEB0CA0C-3130-4488-BD7A-9DB0DB2B5E74}"/>
              </a:ext>
            </a:extLst>
          </p:cNvPr>
          <p:cNvSpPr txBox="1"/>
          <p:nvPr/>
        </p:nvSpPr>
        <p:spPr>
          <a:xfrm>
            <a:off x="2149957" y="427776"/>
            <a:ext cx="4697181" cy="553998"/>
          </a:xfrm>
          <a:prstGeom prst="rect">
            <a:avLst/>
          </a:prstGeom>
          <a:noFill/>
        </p:spPr>
        <p:txBody>
          <a:bodyPr wrap="square" rtlCol="0">
            <a:spAutoFit/>
          </a:bodyPr>
          <a:lstStyle/>
          <a:p>
            <a:r>
              <a:rPr lang="en-US" sz="3000" b="1" u="sng" dirty="0">
                <a:solidFill>
                  <a:schemeClr val="tx1"/>
                </a:solidFill>
                <a:highlight>
                  <a:srgbClr val="000000"/>
                </a:highlight>
                <a:latin typeface="Nunito" panose="020B0604020202020204" charset="0"/>
              </a:rPr>
              <a:t>Hardware Requirements</a:t>
            </a:r>
          </a:p>
        </p:txBody>
      </p:sp>
      <p:sp>
        <p:nvSpPr>
          <p:cNvPr id="7" name="TextBox 6">
            <a:extLst>
              <a:ext uri="{FF2B5EF4-FFF2-40B4-BE49-F238E27FC236}">
                <a16:creationId xmlns:a16="http://schemas.microsoft.com/office/drawing/2014/main" id="{CAC0A035-2207-4E8E-8A0E-85C0653C70D2}"/>
              </a:ext>
            </a:extLst>
          </p:cNvPr>
          <p:cNvSpPr txBox="1"/>
          <p:nvPr/>
        </p:nvSpPr>
        <p:spPr>
          <a:xfrm>
            <a:off x="819150" y="1990725"/>
            <a:ext cx="5466694"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solidFill>
                <a:highlight>
                  <a:srgbClr val="000000"/>
                </a:highlight>
                <a:latin typeface="Nunito" panose="020B0604020202020204" charset="0"/>
              </a:rPr>
              <a:t>Light sensor</a:t>
            </a:r>
          </a:p>
          <a:p>
            <a:pPr marL="342900" indent="-342900">
              <a:buFont typeface="Arial" panose="020B0604020202020204" pitchFamily="34" charset="0"/>
              <a:buChar char="•"/>
            </a:pPr>
            <a:r>
              <a:rPr lang="en-US" sz="2000" dirty="0">
                <a:solidFill>
                  <a:schemeClr val="tx1"/>
                </a:solidFill>
                <a:highlight>
                  <a:srgbClr val="000000"/>
                </a:highlight>
                <a:latin typeface="Nunito" panose="020B0604020202020204" charset="0"/>
              </a:rPr>
              <a:t>Minimum 128 MB of Storage</a:t>
            </a:r>
          </a:p>
          <a:p>
            <a:pPr marL="342900" indent="-342900">
              <a:buFont typeface="Arial" panose="020B0604020202020204" pitchFamily="34" charset="0"/>
              <a:buChar char="•"/>
            </a:pPr>
            <a:r>
              <a:rPr lang="en-US" sz="2000" dirty="0">
                <a:solidFill>
                  <a:schemeClr val="tx1"/>
                </a:solidFill>
                <a:highlight>
                  <a:srgbClr val="000000"/>
                </a:highlight>
                <a:latin typeface="Nunito" panose="020B0604020202020204" charset="0"/>
              </a:rPr>
              <a:t>Minimum 128 MB of Memory (RAM)</a:t>
            </a:r>
          </a:p>
          <a:p>
            <a:pPr marL="342900" indent="-342900">
              <a:buFont typeface="Arial" panose="020B0604020202020204" pitchFamily="34" charset="0"/>
              <a:buChar char="•"/>
            </a:pPr>
            <a:r>
              <a:rPr lang="en-US" sz="2000" dirty="0">
                <a:solidFill>
                  <a:schemeClr val="tx1"/>
                </a:solidFill>
                <a:highlight>
                  <a:srgbClr val="000000"/>
                </a:highlight>
                <a:latin typeface="Nunito" panose="020B0604020202020204" charset="0"/>
              </a:rPr>
              <a:t>Intel Pentium 2 266 </a:t>
            </a:r>
            <a:r>
              <a:rPr lang="en-US" sz="2000" dirty="0" err="1">
                <a:solidFill>
                  <a:schemeClr val="tx1"/>
                </a:solidFill>
                <a:highlight>
                  <a:srgbClr val="000000"/>
                </a:highlight>
                <a:latin typeface="Nunito" panose="020B0604020202020204" charset="0"/>
              </a:rPr>
              <a:t>Mhz</a:t>
            </a:r>
            <a:r>
              <a:rPr lang="en-US" sz="2000" dirty="0">
                <a:solidFill>
                  <a:schemeClr val="tx1"/>
                </a:solidFill>
                <a:highlight>
                  <a:srgbClr val="000000"/>
                </a:highlight>
                <a:latin typeface="Nunito" panose="020B0604020202020204" charset="0"/>
              </a:rPr>
              <a:t> processor</a:t>
            </a:r>
          </a:p>
          <a:p>
            <a:pPr marL="342900" indent="-342900">
              <a:buFont typeface="Arial" panose="020B0604020202020204" pitchFamily="34" charset="0"/>
              <a:buChar char="•"/>
            </a:pPr>
            <a:r>
              <a:rPr lang="en-US" sz="2000" dirty="0">
                <a:solidFill>
                  <a:schemeClr val="tx1"/>
                </a:solidFill>
                <a:highlight>
                  <a:srgbClr val="000000"/>
                </a:highlight>
                <a:latin typeface="Nunito" panose="020B0604020202020204" charset="0"/>
              </a:rPr>
              <a:t>Micro-USB cable</a:t>
            </a:r>
          </a:p>
        </p:txBody>
      </p:sp>
    </p:spTree>
    <p:extLst>
      <p:ext uri="{BB962C8B-B14F-4D97-AF65-F5344CB8AC3E}">
        <p14:creationId xmlns:p14="http://schemas.microsoft.com/office/powerpoint/2010/main" val="3547029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B926-9B8C-4F36-A85E-AA6F101EBA5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5B9E93D-C9EB-4ACC-9885-5B092A8B4EA4}"/>
              </a:ext>
            </a:extLst>
          </p:cNvPr>
          <p:cNvSpPr>
            <a:spLocks noGrp="1"/>
          </p:cNvSpPr>
          <p:nvPr>
            <p:ph type="body" idx="1"/>
          </p:nvPr>
        </p:nvSpPr>
        <p:spPr/>
        <p:txBody>
          <a:bodyPr/>
          <a:lstStyle/>
          <a:p>
            <a:endParaRPr lang="en-US"/>
          </a:p>
        </p:txBody>
      </p:sp>
      <p:pic>
        <p:nvPicPr>
          <p:cNvPr id="5" name="Picture 4" descr="A picture containing electronics, circuit, keyboard&#10;&#10;Description automatically generated">
            <a:extLst>
              <a:ext uri="{FF2B5EF4-FFF2-40B4-BE49-F238E27FC236}">
                <a16:creationId xmlns:a16="http://schemas.microsoft.com/office/drawing/2014/main" id="{FC3D6FC0-7DE5-4347-AD6F-2E4FC409B444}"/>
              </a:ext>
            </a:extLst>
          </p:cNvPr>
          <p:cNvPicPr>
            <a:picLocks noChangeAspect="1"/>
          </p:cNvPicPr>
          <p:nvPr/>
        </p:nvPicPr>
        <p:blipFill>
          <a:blip r:embed="rId2"/>
          <a:stretch>
            <a:fillRect/>
          </a:stretch>
        </p:blipFill>
        <p:spPr>
          <a:xfrm>
            <a:off x="0" y="-1"/>
            <a:ext cx="8937433" cy="5143501"/>
          </a:xfrm>
          <a:prstGeom prst="rect">
            <a:avLst/>
          </a:prstGeom>
        </p:spPr>
      </p:pic>
      <p:sp>
        <p:nvSpPr>
          <p:cNvPr id="7" name="TextBox 6">
            <a:extLst>
              <a:ext uri="{FF2B5EF4-FFF2-40B4-BE49-F238E27FC236}">
                <a16:creationId xmlns:a16="http://schemas.microsoft.com/office/drawing/2014/main" id="{89C15F73-EB5F-41D6-89A8-C4163E859E08}"/>
              </a:ext>
            </a:extLst>
          </p:cNvPr>
          <p:cNvSpPr txBox="1"/>
          <p:nvPr/>
        </p:nvSpPr>
        <p:spPr>
          <a:xfrm>
            <a:off x="3113148" y="378076"/>
            <a:ext cx="2917703" cy="553998"/>
          </a:xfrm>
          <a:prstGeom prst="rect">
            <a:avLst/>
          </a:prstGeom>
          <a:noFill/>
        </p:spPr>
        <p:txBody>
          <a:bodyPr wrap="square" rtlCol="0">
            <a:spAutoFit/>
          </a:bodyPr>
          <a:lstStyle/>
          <a:p>
            <a:r>
              <a:rPr lang="en-US" sz="3000" b="1" u="sng" dirty="0">
                <a:solidFill>
                  <a:schemeClr val="tx1"/>
                </a:solidFill>
                <a:highlight>
                  <a:srgbClr val="000000"/>
                </a:highlight>
                <a:latin typeface="Nunito" panose="020B0604020202020204" charset="0"/>
              </a:rPr>
              <a:t>System Design</a:t>
            </a:r>
          </a:p>
        </p:txBody>
      </p:sp>
      <p:pic>
        <p:nvPicPr>
          <p:cNvPr id="9" name="Picture 8" descr="A screenshot of a cell phone&#10;&#10;Description automatically generated">
            <a:extLst>
              <a:ext uri="{FF2B5EF4-FFF2-40B4-BE49-F238E27FC236}">
                <a16:creationId xmlns:a16="http://schemas.microsoft.com/office/drawing/2014/main" id="{69DD91C8-7E6C-48C5-8D35-0AFAECE3BACC}"/>
              </a:ext>
            </a:extLst>
          </p:cNvPr>
          <p:cNvPicPr>
            <a:picLocks noChangeAspect="1"/>
          </p:cNvPicPr>
          <p:nvPr/>
        </p:nvPicPr>
        <p:blipFill>
          <a:blip r:embed="rId3"/>
          <a:stretch>
            <a:fillRect/>
          </a:stretch>
        </p:blipFill>
        <p:spPr>
          <a:xfrm>
            <a:off x="1587442" y="1078657"/>
            <a:ext cx="5768837" cy="3897319"/>
          </a:xfrm>
          <a:prstGeom prst="rect">
            <a:avLst/>
          </a:prstGeom>
          <a:ln w="38100">
            <a:solidFill>
              <a:srgbClr val="000000"/>
            </a:solidFill>
          </a:ln>
        </p:spPr>
      </p:pic>
    </p:spTree>
    <p:extLst>
      <p:ext uri="{BB962C8B-B14F-4D97-AF65-F5344CB8AC3E}">
        <p14:creationId xmlns:p14="http://schemas.microsoft.com/office/powerpoint/2010/main" val="2399184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idx="1"/>
          </p:nvPr>
        </p:nvSpPr>
        <p:spPr/>
        <p:txBody>
          <a:bodyPr/>
          <a:lstStyle/>
          <a:p>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60" y="858741"/>
            <a:ext cx="6237080" cy="3928596"/>
          </a:xfrm>
          <a:prstGeom prst="rect">
            <a:avLst/>
          </a:prstGeom>
        </p:spPr>
      </p:pic>
      <p:sp>
        <p:nvSpPr>
          <p:cNvPr id="6" name="Rectangle 5"/>
          <p:cNvSpPr/>
          <p:nvPr/>
        </p:nvSpPr>
        <p:spPr>
          <a:xfrm>
            <a:off x="2096001" y="124093"/>
            <a:ext cx="4951997" cy="553998"/>
          </a:xfrm>
          <a:prstGeom prst="rect">
            <a:avLst/>
          </a:prstGeom>
        </p:spPr>
        <p:txBody>
          <a:bodyPr wrap="none">
            <a:spAutoFit/>
          </a:bodyPr>
          <a:lstStyle/>
          <a:p>
            <a:r>
              <a:rPr lang="en" sz="3000" b="1" u="sng" dirty="0">
                <a:solidFill>
                  <a:srgbClr val="FFFFFF"/>
                </a:solidFill>
                <a:highlight>
                  <a:srgbClr val="000000"/>
                </a:highlight>
                <a:latin typeface="Nunito"/>
                <a:sym typeface="Nunito"/>
              </a:rPr>
              <a:t>New Session? No Problem!</a:t>
            </a:r>
            <a:endParaRPr lang="en-US" dirty="0"/>
          </a:p>
        </p:txBody>
      </p:sp>
      <p:pic>
        <p:nvPicPr>
          <p:cNvPr id="8" name="Picture 7">
            <a:extLst>
              <a:ext uri="{FF2B5EF4-FFF2-40B4-BE49-F238E27FC236}">
                <a16:creationId xmlns:a16="http://schemas.microsoft.com/office/drawing/2014/main" id="{AE120D83-1618-4FFE-8858-724E44835368}"/>
              </a:ext>
            </a:extLst>
          </p:cNvPr>
          <p:cNvPicPr>
            <a:picLocks noChangeAspect="1"/>
          </p:cNvPicPr>
          <p:nvPr/>
        </p:nvPicPr>
        <p:blipFill>
          <a:blip r:embed="rId4"/>
          <a:stretch>
            <a:fillRect/>
          </a:stretch>
        </p:blipFill>
        <p:spPr>
          <a:xfrm>
            <a:off x="1426689" y="845600"/>
            <a:ext cx="6263851" cy="3941737"/>
          </a:xfrm>
          <a:prstGeom prst="rect">
            <a:avLst/>
          </a:prstGeom>
          <a:ln w="38100">
            <a:solidFill>
              <a:srgbClr val="000000"/>
            </a:solidFill>
          </a:ln>
        </p:spPr>
      </p:pic>
    </p:spTree>
    <p:extLst>
      <p:ext uri="{BB962C8B-B14F-4D97-AF65-F5344CB8AC3E}">
        <p14:creationId xmlns:p14="http://schemas.microsoft.com/office/powerpoint/2010/main" val="2357306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784860" y="875020"/>
            <a:ext cx="6903720" cy="2746906"/>
          </a:xfrm>
          <a:prstGeom prst="rect">
            <a:avLst/>
          </a:prstGeom>
        </p:spPr>
        <p:txBody>
          <a:bodyPr wrap="square">
            <a:spAutoFit/>
          </a:bodyPr>
          <a:lstStyle/>
          <a:p>
            <a:pPr marL="457200" lvl="0" indent="457200" algn="ctr">
              <a:lnSpc>
                <a:spcPct val="115000"/>
              </a:lnSpc>
              <a:spcBef>
                <a:spcPts val="1200"/>
              </a:spcBef>
              <a:buClr>
                <a:srgbClr val="233A44"/>
              </a:buClr>
              <a:buSzPts val="1300"/>
            </a:pPr>
            <a:r>
              <a:rPr lang="en-US" sz="3000" b="1" dirty="0">
                <a:solidFill>
                  <a:srgbClr val="FFFFFF"/>
                </a:solidFill>
                <a:highlight>
                  <a:srgbClr val="000000"/>
                </a:highlight>
                <a:latin typeface="Nunito"/>
                <a:ea typeface="Nunito"/>
                <a:cs typeface="Nunito"/>
                <a:sym typeface="Nunito"/>
              </a:rPr>
              <a:t>With StatsWrap, creating a new session is just a click away at any moment. Log any kind of activity you’d like to customize your workout to your needs.</a:t>
            </a:r>
          </a:p>
        </p:txBody>
      </p:sp>
    </p:spTree>
    <p:extLst>
      <p:ext uri="{BB962C8B-B14F-4D97-AF65-F5344CB8AC3E}">
        <p14:creationId xmlns:p14="http://schemas.microsoft.com/office/powerpoint/2010/main" val="64735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Rectangle 6"/>
          <p:cNvSpPr/>
          <p:nvPr/>
        </p:nvSpPr>
        <p:spPr>
          <a:xfrm>
            <a:off x="830580" y="226611"/>
            <a:ext cx="8313420" cy="553998"/>
          </a:xfrm>
          <a:prstGeom prst="rect">
            <a:avLst/>
          </a:prstGeom>
        </p:spPr>
        <p:txBody>
          <a:bodyPr wrap="square">
            <a:spAutoFit/>
          </a:bodyPr>
          <a:lstStyle/>
          <a:p>
            <a:pPr lvl="0"/>
            <a:r>
              <a:rPr lang="en" sz="3000" b="1" u="sng" dirty="0">
                <a:solidFill>
                  <a:srgbClr val="FFFFFF"/>
                </a:solidFill>
                <a:highlight>
                  <a:srgbClr val="000000"/>
                </a:highlight>
                <a:latin typeface="Nunito"/>
                <a:sym typeface="Nunito"/>
              </a:rPr>
              <a:t>Maintain your privacy easily with StatsWrap</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392" y="975583"/>
            <a:ext cx="6549515" cy="375841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AF97DB5-30D8-46A5-B91F-5DD9DCAD2B41}"/>
              </a:ext>
            </a:extLst>
          </p:cNvPr>
          <p:cNvPicPr>
            <a:picLocks noChangeAspect="1"/>
          </p:cNvPicPr>
          <p:nvPr/>
        </p:nvPicPr>
        <p:blipFill>
          <a:blip r:embed="rId4"/>
          <a:stretch>
            <a:fillRect/>
          </a:stretch>
        </p:blipFill>
        <p:spPr>
          <a:xfrm>
            <a:off x="1354392" y="975583"/>
            <a:ext cx="6549515" cy="3758414"/>
          </a:xfrm>
          <a:prstGeom prst="rect">
            <a:avLst/>
          </a:prstGeom>
          <a:ln w="38100">
            <a:solidFill>
              <a:srgbClr val="000000"/>
            </a:solidFill>
          </a:ln>
        </p:spPr>
      </p:pic>
    </p:spTree>
    <p:extLst>
      <p:ext uri="{BB962C8B-B14F-4D97-AF65-F5344CB8AC3E}">
        <p14:creationId xmlns:p14="http://schemas.microsoft.com/office/powerpoint/2010/main" val="281835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1844040" y="1676401"/>
            <a:ext cx="5013960" cy="2400657"/>
          </a:xfrm>
          <a:prstGeom prst="rect">
            <a:avLst/>
          </a:prstGeom>
        </p:spPr>
        <p:txBody>
          <a:bodyPr wrap="square">
            <a:spAutoFit/>
          </a:bodyPr>
          <a:lstStyle/>
          <a:p>
            <a:pPr lvl="0" algn="ctr"/>
            <a:r>
              <a:rPr lang="en" sz="3000" b="1" dirty="0">
                <a:solidFill>
                  <a:srgbClr val="FFFFFF"/>
                </a:solidFill>
                <a:highlight>
                  <a:srgbClr val="000000"/>
                </a:highlight>
                <a:latin typeface="Nunito"/>
                <a:sym typeface="Nunito"/>
              </a:rPr>
              <a:t>Keep YOUR data in YOUR hands! StatsWrap users can stop recording data at the press of a button to maintain their privacy.</a:t>
            </a:r>
            <a:endParaRPr lang="en-US" dirty="0"/>
          </a:p>
        </p:txBody>
      </p:sp>
    </p:spTree>
    <p:extLst>
      <p:ext uri="{BB962C8B-B14F-4D97-AF65-F5344CB8AC3E}">
        <p14:creationId xmlns:p14="http://schemas.microsoft.com/office/powerpoint/2010/main" val="133488424"/>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506</Words>
  <Application>Microsoft Office PowerPoint</Application>
  <PresentationFormat>On-screen Show (16:9)</PresentationFormat>
  <Paragraphs>49</Paragraphs>
  <Slides>26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Nunito</vt:lpstr>
      <vt:lpstr>Calibri</vt:lpstr>
      <vt:lpstr>Arial</vt:lpstr>
      <vt:lpstr>Shift</vt:lpstr>
      <vt:lpstr>StatsWrap  Make your workout work for you</vt:lpstr>
      <vt:lpstr>Our Vision</vt:lpstr>
      <vt:lpstr>Software Requirements</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Menu</vt:lpstr>
      <vt:lpstr>Live Graph</vt:lpstr>
      <vt:lpstr>New Session</vt:lpstr>
      <vt:lpstr>Set New Goal</vt:lpstr>
      <vt:lpstr>Input Data</vt:lpstr>
      <vt:lpstr>View Data</vt:lpstr>
      <vt:lpstr>Delete/Modify</vt:lpstr>
      <vt:lpstr>Problems</vt:lpstr>
      <vt:lpstr>Looking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StatsWrap     Make your workout work for you</dc:title>
  <dc:creator>Alex Laughlin</dc:creator>
  <cp:lastModifiedBy>Alex Laughlin</cp:lastModifiedBy>
  <cp:revision>22</cp:revision>
  <dcterms:modified xsi:type="dcterms:W3CDTF">2019-11-21T02:59:50Z</dcterms:modified>
</cp:coreProperties>
</file>